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7" r:id="rId3"/>
    <p:sldId id="279" r:id="rId4"/>
    <p:sldId id="280" r:id="rId5"/>
    <p:sldId id="282" r:id="rId6"/>
    <p:sldId id="281" r:id="rId7"/>
    <p:sldId id="286" r:id="rId8"/>
    <p:sldId id="265" r:id="rId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62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55" d="100"/>
          <a:sy n="55" d="100"/>
        </p:scale>
        <p:origin x="-3234" y="-12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B86E4-3A22-4184-90C8-D2638FCB4BE4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629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44866-DAC8-42F5-A3A7-048D0BBD8B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821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44866-DAC8-42F5-A3A7-048D0BBD8BC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2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417F2-EC9C-42CD-8973-677DD90F1D30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69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6B6D-574B-4C4F-834D-921FD0CF25D9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6D30-9C1E-4A70-BD3D-260E93A0B3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46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6B6D-574B-4C4F-834D-921FD0CF25D9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6D30-9C1E-4A70-BD3D-260E93A0B3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97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6B6D-574B-4C4F-834D-921FD0CF25D9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6D30-9C1E-4A70-BD3D-260E93A0B3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814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D51C-585F-4AED-A76C-5057DCC662B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43B2-8793-4577-8861-B5F69AE9C6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1259903" y="5733256"/>
            <a:ext cx="7848601" cy="0"/>
          </a:xfrm>
          <a:prstGeom prst="line">
            <a:avLst/>
          </a:prstGeom>
          <a:ln w="25400">
            <a:solidFill>
              <a:srgbClr val="90DF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Users\des\Desktop\логотип_цтисо_rus (1)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26063"/>
            <a:ext cx="1368425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 userDrawn="1"/>
        </p:nvSpPr>
        <p:spPr>
          <a:xfrm>
            <a:off x="1389137" y="5828526"/>
            <a:ext cx="75631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1600" b="1" dirty="0">
                <a:solidFill>
                  <a:srgbClr val="2C6F98"/>
                </a:solidFill>
                <a:latin typeface="Arial" charset="0"/>
              </a:rPr>
              <a:t>Центр телекоммуникаций и информационных </a:t>
            </a:r>
            <a:r>
              <a:rPr lang="ru-RU" altLang="ru-RU" sz="1600" b="1" dirty="0" smtClean="0">
                <a:solidFill>
                  <a:srgbClr val="2C6F98"/>
                </a:solidFill>
                <a:latin typeface="Arial" charset="0"/>
              </a:rPr>
              <a:t>систем в </a:t>
            </a:r>
            <a:r>
              <a:rPr lang="ru-RU" altLang="ru-RU" sz="1600" b="1" dirty="0">
                <a:solidFill>
                  <a:srgbClr val="2C6F98"/>
                </a:solidFill>
                <a:latin typeface="Arial" charset="0"/>
              </a:rPr>
              <a:t>образовании</a:t>
            </a:r>
            <a:endParaRPr lang="en-US" altLang="ru-RU" sz="1600" b="1" dirty="0">
              <a:solidFill>
                <a:srgbClr val="2C6F98"/>
              </a:solidFill>
              <a:latin typeface="Arial" charset="0"/>
            </a:endParaRPr>
          </a:p>
          <a:p>
            <a:pPr>
              <a:defRPr/>
            </a:pPr>
            <a:r>
              <a:rPr lang="ru-RU" altLang="ru-RU" sz="1400" b="1" dirty="0">
                <a:solidFill>
                  <a:srgbClr val="2C6F98"/>
                </a:solidFill>
              </a:rPr>
              <a:t>департамента образования Ярославской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2025572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D51C-585F-4AED-A76C-5057DCC662B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43B2-8793-4577-8861-B5F69AE9C6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156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D51C-585F-4AED-A76C-5057DCC662B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43B2-8793-4577-8861-B5F69AE9C6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2630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D51C-585F-4AED-A76C-5057DCC662B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43B2-8793-4577-8861-B5F69AE9C6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435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D51C-585F-4AED-A76C-5057DCC662B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43B2-8793-4577-8861-B5F69AE9C6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5783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D51C-585F-4AED-A76C-5057DCC662B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43B2-8793-4577-8861-B5F69AE9C6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9178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D51C-585F-4AED-A76C-5057DCC662B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43B2-8793-4577-8861-B5F69AE9C6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112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D51C-585F-4AED-A76C-5057DCC662B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43B2-8793-4577-8861-B5F69AE9C6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668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6B6D-574B-4C4F-834D-921FD0CF25D9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6D30-9C1E-4A70-BD3D-260E93A0B3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9411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D51C-585F-4AED-A76C-5057DCC662B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43B2-8793-4577-8861-B5F69AE9C6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3993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D51C-585F-4AED-A76C-5057DCC662B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43B2-8793-4577-8861-B5F69AE9C6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3039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D51C-585F-4AED-A76C-5057DCC662B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43B2-8793-4577-8861-B5F69AE9C6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649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6B6D-574B-4C4F-834D-921FD0CF25D9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6D30-9C1E-4A70-BD3D-260E93A0B3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496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6B6D-574B-4C4F-834D-921FD0CF25D9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6D30-9C1E-4A70-BD3D-260E93A0B3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087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6B6D-574B-4C4F-834D-921FD0CF25D9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6D30-9C1E-4A70-BD3D-260E93A0B3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047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6B6D-574B-4C4F-834D-921FD0CF25D9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6D30-9C1E-4A70-BD3D-260E93A0B3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28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6B6D-574B-4C4F-834D-921FD0CF25D9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6D30-9C1E-4A70-BD3D-260E93A0B3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530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6B6D-574B-4C4F-834D-921FD0CF25D9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6D30-9C1E-4A70-BD3D-260E93A0B3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13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6B6D-574B-4C4F-834D-921FD0CF25D9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06D30-9C1E-4A70-BD3D-260E93A0B3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131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C6B6D-574B-4C4F-834D-921FD0CF25D9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06D30-9C1E-4A70-BD3D-260E93A0B3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841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7D51C-585F-4AED-A76C-5057DCC662B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F43B2-8793-4577-8861-B5F69AE9C6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75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564904"/>
            <a:ext cx="8496944" cy="194421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4F8A"/>
                </a:solidFill>
                <a:latin typeface="+mn-lt"/>
              </a:rPr>
              <a:t>Организация </a:t>
            </a:r>
            <a:r>
              <a:rPr lang="ru-RU" sz="4000" b="1" dirty="0">
                <a:solidFill>
                  <a:srgbClr val="004F8A"/>
                </a:solidFill>
                <a:latin typeface="+mn-lt"/>
              </a:rPr>
              <a:t>и проведение итогового собеседования </a:t>
            </a:r>
            <a:r>
              <a:rPr lang="ru-RU" sz="4000" b="1" dirty="0" smtClean="0">
                <a:solidFill>
                  <a:srgbClr val="004F8A"/>
                </a:solidFill>
                <a:latin typeface="+mn-lt"/>
              </a:rPr>
              <a:t>по русскому языку </a:t>
            </a:r>
            <a:br>
              <a:rPr lang="ru-RU" sz="4000" b="1" dirty="0" smtClean="0">
                <a:solidFill>
                  <a:srgbClr val="004F8A"/>
                </a:solidFill>
                <a:latin typeface="+mn-lt"/>
              </a:rPr>
            </a:br>
            <a:r>
              <a:rPr lang="ru-RU" sz="4000" b="1" dirty="0" smtClean="0">
                <a:solidFill>
                  <a:srgbClr val="004F8A"/>
                </a:solidFill>
                <a:latin typeface="+mn-lt"/>
              </a:rPr>
              <a:t>в 2022 году</a:t>
            </a:r>
            <a:r>
              <a:rPr lang="ru-RU" sz="2800" b="1" dirty="0" smtClean="0">
                <a:solidFill>
                  <a:srgbClr val="004F8A"/>
                </a:solidFill>
                <a:latin typeface="+mn-lt"/>
              </a:rPr>
              <a:t/>
            </a:r>
            <a:br>
              <a:rPr lang="ru-RU" sz="2800" b="1" dirty="0" smtClean="0">
                <a:solidFill>
                  <a:srgbClr val="004F8A"/>
                </a:solidFill>
                <a:latin typeface="+mn-lt"/>
              </a:rPr>
            </a:br>
            <a:endParaRPr lang="ru-RU" sz="2800" b="1" dirty="0">
              <a:solidFill>
                <a:srgbClr val="004F8A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5733256"/>
            <a:ext cx="4251206" cy="864096"/>
          </a:xfrm>
        </p:spPr>
        <p:txBody>
          <a:bodyPr>
            <a:normAutofit fontScale="92500" lnSpcReduction="20000"/>
          </a:bodyPr>
          <a:lstStyle/>
          <a:p>
            <a:pPr algn="l">
              <a:spcBef>
                <a:spcPts val="0"/>
              </a:spcBef>
            </a:pPr>
            <a:r>
              <a:rPr lang="ru-RU" sz="2000" i="1" dirty="0" smtClean="0">
                <a:solidFill>
                  <a:srgbClr val="004F8A"/>
                </a:solidFill>
              </a:rPr>
              <a:t>Костылева Елена Владимировна, департамент образования Ярославской области</a:t>
            </a:r>
            <a:endParaRPr lang="ru-RU" sz="2000" i="1" dirty="0">
              <a:solidFill>
                <a:srgbClr val="004F8A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7" y="0"/>
            <a:ext cx="9144000" cy="11247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7"/>
            <a:ext cx="792088" cy="1419157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322161" y="1705545"/>
            <a:ext cx="8496944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396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0" y="0"/>
            <a:ext cx="9144000" cy="692695"/>
          </a:xfrm>
          <a:prstGeom prst="rect">
            <a:avLst/>
          </a:prstGeom>
          <a:solidFill>
            <a:srgbClr val="004F8A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b="1" dirty="0" smtClean="0">
                <a:solidFill>
                  <a:schemeClr val="bg1"/>
                </a:solidFill>
              </a:rPr>
              <a:t>Нормативно-правовая база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908720"/>
            <a:ext cx="8568952" cy="163121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i="1" dirty="0" smtClean="0"/>
              <a:t>Приказ </a:t>
            </a:r>
            <a:r>
              <a:rPr lang="ru-RU" sz="2000" i="1" dirty="0"/>
              <a:t>Министерства просвещения Российской Федерации и Федеральной службы по надзору в сфере образования и науки от 07.11.2018 № 189/1513 </a:t>
            </a:r>
            <a:endParaRPr lang="ru-RU" sz="2000" i="1" dirty="0" smtClean="0"/>
          </a:p>
          <a:p>
            <a:pPr algn="just"/>
            <a:r>
              <a:rPr lang="ru-RU" sz="2000" b="1" i="1" dirty="0" smtClean="0"/>
              <a:t>«</a:t>
            </a:r>
            <a:r>
              <a:rPr lang="ru-RU" sz="2000" b="1" i="1" dirty="0"/>
              <a:t>Об утверждении Порядка проведения государственной итоговой аттестации по образовательным программам основного общего образования»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1540" y="2924944"/>
            <a:ext cx="82089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dirty="0" smtClean="0">
                <a:solidFill>
                  <a:srgbClr val="0070C0"/>
                </a:solidFill>
              </a:rPr>
              <a:t>Итоговое собеседование по русскому языку</a:t>
            </a:r>
            <a:r>
              <a:rPr lang="ru-RU" sz="2200" b="1" dirty="0" smtClean="0">
                <a:solidFill>
                  <a:srgbClr val="FF0000"/>
                </a:solidFill>
              </a:rPr>
              <a:t> </a:t>
            </a:r>
            <a:r>
              <a:rPr lang="ru-RU" sz="2200" b="1" dirty="0" smtClean="0"/>
              <a:t>– одно из условий </a:t>
            </a:r>
            <a:r>
              <a:rPr lang="ru-RU" sz="2200" b="1" dirty="0"/>
              <a:t>допуска к государственной итоговой аттестации по образовательным программам </a:t>
            </a:r>
            <a:r>
              <a:rPr lang="ru-RU" sz="2200" b="1" dirty="0" smtClean="0"/>
              <a:t>основного </a:t>
            </a:r>
            <a:r>
              <a:rPr lang="ru-RU" sz="2200" b="1" dirty="0"/>
              <a:t>общего образования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520" y="4532927"/>
            <a:ext cx="85689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i="1" dirty="0" smtClean="0"/>
              <a:t>  </a:t>
            </a:r>
            <a:r>
              <a:rPr lang="ru-RU" sz="2800" b="1" dirty="0">
                <a:solidFill>
                  <a:srgbClr val="C00000"/>
                </a:solidFill>
              </a:rPr>
              <a:t>09 февраля 2022 </a:t>
            </a:r>
            <a:r>
              <a:rPr lang="ru-RU" sz="2800" b="1" dirty="0" smtClean="0">
                <a:solidFill>
                  <a:srgbClr val="C00000"/>
                </a:solidFill>
              </a:rPr>
              <a:t>года</a:t>
            </a:r>
          </a:p>
          <a:p>
            <a:pPr lvl="0" algn="ctr"/>
            <a:r>
              <a:rPr lang="ru-RU" sz="1600" b="1" dirty="0" smtClean="0">
                <a:solidFill>
                  <a:srgbClr val="FF0000"/>
                </a:solidFill>
              </a:rPr>
              <a:t> </a:t>
            </a:r>
            <a:endParaRPr lang="ru-RU" sz="1600" dirty="0">
              <a:solidFill>
                <a:srgbClr val="FF0000"/>
              </a:solidFill>
            </a:endParaRPr>
          </a:p>
          <a:p>
            <a:pPr algn="ctr"/>
            <a:r>
              <a:rPr lang="ru-RU" sz="2400" i="1" dirty="0" smtClean="0"/>
              <a:t>  </a:t>
            </a:r>
            <a:r>
              <a:rPr lang="ru-RU" sz="2400" b="1" i="1" u="sng" dirty="0" smtClean="0"/>
              <a:t>Дополнительные </a:t>
            </a:r>
            <a:r>
              <a:rPr lang="ru-RU" sz="2400" b="1" i="1" u="sng" dirty="0"/>
              <a:t>сроки</a:t>
            </a:r>
            <a:r>
              <a:rPr lang="ru-RU" sz="2400" b="1" i="1" dirty="0"/>
              <a:t>: </a:t>
            </a:r>
            <a:endParaRPr lang="ru-RU" sz="2400" b="1" i="1" dirty="0" smtClean="0"/>
          </a:p>
          <a:p>
            <a:pPr lvl="0" algn="ctr"/>
            <a:r>
              <a:rPr lang="ru-RU" sz="2800" b="1" dirty="0" smtClean="0">
                <a:solidFill>
                  <a:srgbClr val="FF0000"/>
                </a:solidFill>
              </a:rPr>
              <a:t>   </a:t>
            </a:r>
            <a:r>
              <a:rPr lang="ru-RU" sz="2800" b="1" dirty="0" smtClean="0">
                <a:solidFill>
                  <a:srgbClr val="C00000"/>
                </a:solidFill>
              </a:rPr>
              <a:t>09 </a:t>
            </a:r>
            <a:r>
              <a:rPr lang="ru-RU" sz="2800" b="1" dirty="0">
                <a:solidFill>
                  <a:srgbClr val="C00000"/>
                </a:solidFill>
              </a:rPr>
              <a:t>марта </a:t>
            </a:r>
            <a:r>
              <a:rPr lang="ru-RU" sz="2800" b="1" dirty="0" smtClean="0">
                <a:solidFill>
                  <a:srgbClr val="C00000"/>
                </a:solidFill>
              </a:rPr>
              <a:t>2022 года </a:t>
            </a:r>
            <a:r>
              <a:rPr lang="ru-RU" sz="2800" dirty="0" smtClean="0">
                <a:solidFill>
                  <a:srgbClr val="C00000"/>
                </a:solidFill>
              </a:rPr>
              <a:t>              </a:t>
            </a:r>
            <a:r>
              <a:rPr lang="ru-RU" sz="2800" b="1" dirty="0" smtClean="0">
                <a:solidFill>
                  <a:srgbClr val="C00000"/>
                </a:solidFill>
              </a:rPr>
              <a:t>16 </a:t>
            </a:r>
            <a:r>
              <a:rPr lang="ru-RU" sz="2800" b="1" dirty="0">
                <a:solidFill>
                  <a:srgbClr val="C00000"/>
                </a:solidFill>
              </a:rPr>
              <a:t>мая </a:t>
            </a:r>
            <a:r>
              <a:rPr lang="ru-RU" sz="2800" b="1" dirty="0" smtClean="0">
                <a:solidFill>
                  <a:srgbClr val="C00000"/>
                </a:solidFill>
              </a:rPr>
              <a:t>2022 года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306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004F8A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prstClr val="white"/>
                </a:solidFill>
              </a:rPr>
              <a:t>Региональные документы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0806" y="1052736"/>
            <a:ext cx="864371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/>
              <a:t>Приказ департамента образования Ярославской области от </a:t>
            </a:r>
            <a:r>
              <a:rPr lang="ru-RU" sz="1600" dirty="0" smtClean="0"/>
              <a:t>10.01.2020 № 04/01-04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b="1" dirty="0" smtClean="0"/>
              <a:t>«</a:t>
            </a:r>
            <a:r>
              <a:rPr lang="ru-RU" sz="1600" b="1" dirty="0"/>
              <a:t>Об утверждении Порядка проведения итогового собеседования по русскому языку на территории Ярославской области</a:t>
            </a:r>
            <a:r>
              <a:rPr lang="ru-RU" sz="1600" b="1" dirty="0" smtClean="0"/>
              <a:t>» </a:t>
            </a:r>
            <a:r>
              <a:rPr lang="ru-RU" sz="1600" i="1" dirty="0" smtClean="0"/>
              <a:t>(в редакции приказа от </a:t>
            </a:r>
            <a:r>
              <a:rPr lang="ru-RU" sz="1600" i="1" dirty="0"/>
              <a:t>30.12.2020 № </a:t>
            </a:r>
            <a:r>
              <a:rPr lang="ru-RU" sz="1600" i="1" dirty="0" smtClean="0"/>
              <a:t>329/01-04):</a:t>
            </a:r>
          </a:p>
          <a:p>
            <a:pPr marL="627063" algn="just"/>
            <a:r>
              <a:rPr lang="ru-RU" sz="1700" i="1" dirty="0" smtClean="0">
                <a:solidFill>
                  <a:srgbClr val="002060"/>
                </a:solidFill>
              </a:rPr>
              <a:t>-  Порядок  проведения итогового собеседования;</a:t>
            </a:r>
          </a:p>
          <a:p>
            <a:pPr marL="627063" algn="just"/>
            <a:r>
              <a:rPr lang="ru-RU" sz="1700" i="1" dirty="0" smtClean="0">
                <a:solidFill>
                  <a:srgbClr val="002060"/>
                </a:solidFill>
              </a:rPr>
              <a:t>- Памятка </a:t>
            </a:r>
            <a:r>
              <a:rPr lang="ru-RU" sz="1700" i="1" dirty="0">
                <a:solidFill>
                  <a:srgbClr val="002060"/>
                </a:solidFill>
              </a:rPr>
              <a:t>о  порядке проведения итогового собеседования по русскому </a:t>
            </a:r>
            <a:r>
              <a:rPr lang="ru-RU" sz="1700" i="1" dirty="0" smtClean="0">
                <a:solidFill>
                  <a:srgbClr val="002060"/>
                </a:solidFill>
              </a:rPr>
              <a:t>языку</a:t>
            </a:r>
            <a:endParaRPr lang="ru-RU" sz="17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4956" y="4276767"/>
            <a:ext cx="853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/>
              <a:t>Приказ департамента образования Ярославской области от </a:t>
            </a:r>
            <a:r>
              <a:rPr lang="ru-RU" dirty="0" smtClean="0"/>
              <a:t>13.12.2020                          </a:t>
            </a:r>
            <a:r>
              <a:rPr lang="ru-RU" dirty="0"/>
              <a:t>№ </a:t>
            </a:r>
            <a:r>
              <a:rPr lang="ru-RU" dirty="0" smtClean="0"/>
              <a:t>295/01-04 </a:t>
            </a:r>
            <a:r>
              <a:rPr lang="ru-RU" b="1" dirty="0"/>
              <a:t>«О проведении итогового собеседования по русскому языку в Ярославской области в </a:t>
            </a:r>
            <a:r>
              <a:rPr lang="ru-RU" b="1" dirty="0" smtClean="0"/>
              <a:t>2021/22 учебном </a:t>
            </a:r>
            <a:r>
              <a:rPr lang="ru-RU" b="1" dirty="0"/>
              <a:t>году»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2895" y="5373216"/>
            <a:ext cx="86361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/>
              <a:t>Приказ департамента образования Ярославской </a:t>
            </a:r>
            <a:r>
              <a:rPr lang="ru-RU" dirty="0" smtClean="0"/>
              <a:t>области от 21.01.2022                       № 09/01-04 </a:t>
            </a:r>
            <a:r>
              <a:rPr lang="ru-RU" b="1" dirty="0" smtClean="0"/>
              <a:t>«Об </a:t>
            </a:r>
            <a:r>
              <a:rPr lang="ru-RU" b="1" dirty="0"/>
              <a:t>утверждении инструктивных материалов по подготовке и проведению итогового собеседования по русскому языку </a:t>
            </a:r>
            <a:r>
              <a:rPr lang="ru-RU" b="1" dirty="0" smtClean="0"/>
              <a:t>в 2021/22 учебном  году»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54956" y="2564904"/>
            <a:ext cx="864590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/>
              <a:t>Приказ департамента образования Ярославской области от </a:t>
            </a:r>
            <a:r>
              <a:rPr lang="ru-RU" sz="1600" dirty="0" smtClean="0"/>
              <a:t>10.11.2021 № 267/01-04 «</a:t>
            </a:r>
            <a:r>
              <a:rPr lang="ru-RU" sz="1600" b="1" dirty="0" smtClean="0"/>
              <a:t>Об </a:t>
            </a:r>
            <a:r>
              <a:rPr lang="ru-RU" sz="1600" b="1" dirty="0"/>
              <a:t>утверждении форм заявлений и журналов регистрации и учета для организации проведения государственной итоговой аттестации по образовательным программам основного общего образования в Ярославской области в 2021/2022 учебном </a:t>
            </a:r>
            <a:r>
              <a:rPr lang="ru-RU" sz="1600" b="1" dirty="0" smtClean="0"/>
              <a:t>году»</a:t>
            </a:r>
          </a:p>
          <a:p>
            <a:pPr marL="627063" indent="-6350" algn="just">
              <a:buFontTx/>
              <a:buChar char="-"/>
            </a:pPr>
            <a:r>
              <a:rPr lang="ru-RU" sz="1700" i="1" dirty="0" smtClean="0">
                <a:solidFill>
                  <a:srgbClr val="002060"/>
                </a:solidFill>
              </a:rPr>
              <a:t>  Форма </a:t>
            </a:r>
            <a:r>
              <a:rPr lang="ru-RU" sz="1700" i="1" dirty="0">
                <a:solidFill>
                  <a:srgbClr val="002060"/>
                </a:solidFill>
              </a:rPr>
              <a:t>заявления на участие в итоговом собеседовании по русскому языку ;</a:t>
            </a:r>
          </a:p>
          <a:p>
            <a:pPr marL="627063" indent="-6350" algn="just">
              <a:buFontTx/>
              <a:buChar char="-"/>
            </a:pPr>
            <a:r>
              <a:rPr lang="ru-RU" sz="1700" i="1" dirty="0" smtClean="0">
                <a:solidFill>
                  <a:srgbClr val="002060"/>
                </a:solidFill>
              </a:rPr>
              <a:t>  Форма </a:t>
            </a:r>
            <a:r>
              <a:rPr lang="ru-RU" sz="1700" i="1" dirty="0">
                <a:solidFill>
                  <a:srgbClr val="002060"/>
                </a:solidFill>
              </a:rPr>
              <a:t>согласия на обработку данных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2864568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кругленный прямоугольник 28"/>
          <p:cNvSpPr/>
          <p:nvPr/>
        </p:nvSpPr>
        <p:spPr>
          <a:xfrm>
            <a:off x="323528" y="1138255"/>
            <a:ext cx="4248472" cy="778577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дети-инвалиды, инвалиды</a:t>
            </a:r>
          </a:p>
          <a:p>
            <a:pPr algn="ctr"/>
            <a:r>
              <a:rPr lang="ru-RU" sz="2400" b="1" i="1" dirty="0">
                <a:solidFill>
                  <a:srgbClr val="C00000"/>
                </a:solidFill>
              </a:rPr>
              <a:t>Справка МСЭ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860032" y="1124744"/>
            <a:ext cx="4112840" cy="792088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участники с ОВЗ</a:t>
            </a:r>
          </a:p>
          <a:p>
            <a:pPr algn="ctr"/>
            <a:r>
              <a:rPr lang="ru-RU" sz="2400" b="1" i="1" dirty="0">
                <a:solidFill>
                  <a:srgbClr val="C00000"/>
                </a:solidFill>
              </a:rPr>
              <a:t>Заключение ПМПК</a:t>
            </a:r>
          </a:p>
        </p:txBody>
      </p:sp>
      <p:sp>
        <p:nvSpPr>
          <p:cNvPr id="25" name="Объект 2"/>
          <p:cNvSpPr txBox="1">
            <a:spLocks/>
          </p:cNvSpPr>
          <p:nvPr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rgbClr val="004F8A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Особенности проведения  итогового собеседования по русскому языку для  лиц с ОВЗ, детей –инвалидов и инвалидов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3528" y="2443908"/>
            <a:ext cx="8649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/>
              <a:t>увеличение </a:t>
            </a:r>
            <a:r>
              <a:rPr lang="ru-RU" sz="2400" b="1" i="1" dirty="0" smtClean="0"/>
              <a:t>продолжительности ИС </a:t>
            </a:r>
            <a:r>
              <a:rPr lang="ru-RU" sz="2400" b="1" i="1" dirty="0"/>
              <a:t>на 30 минут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3814608" y="2014768"/>
            <a:ext cx="1728192" cy="415429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467544" y="4077072"/>
            <a:ext cx="8263621" cy="1015663"/>
            <a:chOff x="340825" y="4535083"/>
            <a:chExt cx="8263621" cy="1015663"/>
          </a:xfrm>
        </p:grpSpPr>
        <p:grpSp>
          <p:nvGrpSpPr>
            <p:cNvPr id="22" name="Группа 21"/>
            <p:cNvGrpSpPr/>
            <p:nvPr/>
          </p:nvGrpSpPr>
          <p:grpSpPr>
            <a:xfrm>
              <a:off x="340825" y="4607091"/>
              <a:ext cx="8263621" cy="915258"/>
              <a:chOff x="340825" y="4595071"/>
              <a:chExt cx="8263621" cy="915258"/>
            </a:xfrm>
          </p:grpSpPr>
          <p:sp>
            <p:nvSpPr>
              <p:cNvPr id="31" name="Скругленный прямоугольник 30"/>
              <p:cNvSpPr/>
              <p:nvPr/>
            </p:nvSpPr>
            <p:spPr>
              <a:xfrm>
                <a:off x="340825" y="4637524"/>
                <a:ext cx="3928307" cy="86409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 smtClean="0">
                    <a:solidFill>
                      <a:schemeClr val="tx1"/>
                    </a:solidFill>
                  </a:rPr>
                  <a:t>ИС на дому/в медицинской организации </a:t>
                </a:r>
                <a:r>
                  <a:rPr lang="ru-RU" sz="3000" b="1" dirty="0" smtClean="0">
                    <a:solidFill>
                      <a:schemeClr val="tx1"/>
                    </a:solidFill>
                  </a:rPr>
                  <a:t> </a:t>
                </a:r>
                <a:endParaRPr lang="ru-RU" sz="30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Нашивка 18"/>
              <p:cNvSpPr/>
              <p:nvPr/>
            </p:nvSpPr>
            <p:spPr>
              <a:xfrm flipH="1">
                <a:off x="4485157" y="4595071"/>
                <a:ext cx="4119289" cy="915258"/>
              </a:xfrm>
              <a:prstGeom prst="chevron">
                <a:avLst>
                  <a:gd name="adj" fmla="val 23610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6" name="Прямоугольник 15"/>
            <p:cNvSpPr/>
            <p:nvPr/>
          </p:nvSpPr>
          <p:spPr>
            <a:xfrm>
              <a:off x="5213198" y="4535083"/>
              <a:ext cx="3134095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b="1" i="1" dirty="0"/>
                <a:t>заключение ПМПК, справка медицинской организации</a:t>
              </a:r>
              <a:endParaRPr lang="ru-RU" sz="1600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467544" y="3370106"/>
            <a:ext cx="8263621" cy="541856"/>
            <a:chOff x="466090" y="3307410"/>
            <a:chExt cx="8062281" cy="541856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466090" y="3307410"/>
              <a:ext cx="3928307" cy="54185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chemeClr val="tx1"/>
                  </a:solidFill>
                </a:rPr>
                <a:t>Специальные условия  </a:t>
              </a:r>
              <a:endParaRPr lang="ru-RU" sz="2400" b="1" i="1" dirty="0">
                <a:solidFill>
                  <a:schemeClr val="tx1"/>
                </a:solidFill>
              </a:endParaRPr>
            </a:p>
          </p:txBody>
        </p:sp>
        <p:grpSp>
          <p:nvGrpSpPr>
            <p:cNvPr id="21" name="Группа 20"/>
            <p:cNvGrpSpPr/>
            <p:nvPr/>
          </p:nvGrpSpPr>
          <p:grpSpPr>
            <a:xfrm>
              <a:off x="4643587" y="3349028"/>
              <a:ext cx="3884784" cy="451024"/>
              <a:chOff x="4611876" y="3492149"/>
              <a:chExt cx="3884784" cy="451024"/>
            </a:xfrm>
          </p:grpSpPr>
          <p:sp>
            <p:nvSpPr>
              <p:cNvPr id="7" name="Нашивка 6"/>
              <p:cNvSpPr/>
              <p:nvPr/>
            </p:nvSpPr>
            <p:spPr>
              <a:xfrm flipH="1">
                <a:off x="4611876" y="3492149"/>
                <a:ext cx="3884784" cy="449324"/>
              </a:xfrm>
              <a:prstGeom prst="chevron">
                <a:avLst>
                  <a:gd name="adj" fmla="val 61519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Прямоугольник 25"/>
              <p:cNvSpPr/>
              <p:nvPr/>
            </p:nvSpPr>
            <p:spPr>
              <a:xfrm>
                <a:off x="5086520" y="3543063"/>
                <a:ext cx="309634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b="1" i="1" dirty="0"/>
                  <a:t>заключение </a:t>
                </a:r>
                <a:r>
                  <a:rPr lang="ru-RU" sz="2000" b="1" i="1" dirty="0" smtClean="0"/>
                  <a:t>ПМПК</a:t>
                </a:r>
                <a:endParaRPr lang="ru-RU" sz="1600" dirty="0"/>
              </a:p>
            </p:txBody>
          </p:sp>
        </p:grpSp>
      </p:grpSp>
      <p:sp>
        <p:nvSpPr>
          <p:cNvPr id="2" name="Прямоугольник 1"/>
          <p:cNvSpPr/>
          <p:nvPr/>
        </p:nvSpPr>
        <p:spPr>
          <a:xfrm>
            <a:off x="323528" y="5398055"/>
            <a:ext cx="840763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C00000"/>
                </a:solidFill>
              </a:rPr>
              <a:t>Места проведения итогового собеседования на дому/в медицинской организации утверждаются приказом департамента образования Ярославской области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77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04F8A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2300" b="1" dirty="0" smtClean="0">
                <a:solidFill>
                  <a:schemeClr val="bg1"/>
                </a:solidFill>
              </a:rPr>
              <a:t>Особенности проведения  итогового собеседования по русскому языку для  лиц с ОВЗ, детей –инвалидов и инвалидов</a:t>
            </a:r>
            <a:endParaRPr lang="ru-RU" sz="23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767204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Приказ департамента образования </a:t>
            </a:r>
            <a:r>
              <a:rPr lang="ru-RU" i="1" dirty="0">
                <a:solidFill>
                  <a:srgbClr val="C00000"/>
                </a:solidFill>
              </a:rPr>
              <a:t>Ярославской области от  </a:t>
            </a:r>
            <a:r>
              <a:rPr lang="ru-RU" i="1" dirty="0" smtClean="0">
                <a:solidFill>
                  <a:srgbClr val="C00000"/>
                </a:solidFill>
              </a:rPr>
              <a:t>17.11..2021                  № 275/01-04 </a:t>
            </a:r>
            <a:r>
              <a:rPr lang="ru-RU" b="1" i="1" dirty="0">
                <a:solidFill>
                  <a:srgbClr val="C00000"/>
                </a:solidFill>
              </a:rPr>
              <a:t>«Об утверждении минимального количества баллов итогового собеседования по русскому языку для участников с ОВЗ в </a:t>
            </a:r>
            <a:r>
              <a:rPr lang="ru-RU" b="1" i="1" dirty="0" smtClean="0">
                <a:solidFill>
                  <a:srgbClr val="C00000"/>
                </a:solidFill>
              </a:rPr>
              <a:t>2021/2022 учебном году»</a:t>
            </a:r>
            <a:endParaRPr lang="ru-RU" b="1" i="1" dirty="0">
              <a:solidFill>
                <a:srgbClr val="C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655012"/>
              </p:ext>
            </p:extLst>
          </p:nvPr>
        </p:nvGraphicFramePr>
        <p:xfrm>
          <a:off x="395536" y="1844824"/>
          <a:ext cx="8352928" cy="4818693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5328592"/>
                <a:gridCol w="3024336"/>
              </a:tblGrid>
              <a:tr h="5708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Категория участников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55" marR="462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Минимальное количество баллов, необходимое для получения </a:t>
                      </a:r>
                      <a:r>
                        <a:rPr lang="ru-RU" sz="1400" dirty="0" smtClean="0">
                          <a:effectLst/>
                        </a:rPr>
                        <a:t>результата «зачет»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55" marR="46255" marT="0" marB="0"/>
                </a:tc>
              </a:tr>
              <a:tr h="286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Глухие, позднооглохшие участники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55" marR="462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55" marR="46255" marT="0" marB="0" anchor="ctr"/>
                </a:tc>
              </a:tr>
              <a:tr h="286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Слабослышащие участники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55" marR="462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55" marR="46255" marT="0" marB="0" anchor="ctr"/>
                </a:tc>
              </a:tr>
              <a:tr h="342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Слепые, поздноослепшие, владеющие шрифтом Брайля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55" marR="462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7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55" marR="46255" marT="0" marB="0" anchor="ctr"/>
                </a:tc>
              </a:tr>
              <a:tr h="342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Слепые, поздноослепшие, не владеющие шрифтом Брайля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55" marR="462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55" marR="46255" marT="0" marB="0" anchor="ctr"/>
                </a:tc>
              </a:tr>
              <a:tr h="286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Слабовидящие участники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55" marR="462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8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55" marR="46255" marT="0" marB="0" anchor="ctr"/>
                </a:tc>
              </a:tr>
              <a:tr h="286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Участники с тяжелыми нарушениями речи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55" marR="462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55" marR="46255" marT="0" marB="0" anchor="ctr"/>
                </a:tc>
              </a:tr>
              <a:tr h="508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Участники с нарушениями опорно-двигательного аппарата при отсутствии сопутствующих заболеваний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55" marR="462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55" marR="46255" marT="0" marB="0" anchor="ctr"/>
                </a:tc>
              </a:tr>
              <a:tr h="508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Участники с нарушениями опорно-двигательного аппарата при наличии сопутствующих заболеваний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55" marR="462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 соответствии с категорией сопутствующего заболевания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55" marR="46255" marT="0" marB="0" anchor="ctr"/>
                </a:tc>
              </a:tr>
              <a:tr h="342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Участники с расстройствами аутистического спектра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55" marR="462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55" marR="46255" marT="0" marB="0" anchor="ctr"/>
                </a:tc>
              </a:tr>
              <a:tr h="286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Участники с задержкой психического развития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55" marR="462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55" marR="46255" marT="0" marB="0" anchor="ctr"/>
                </a:tc>
              </a:tr>
              <a:tr h="607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Иные категории участников, которым требуется создание специальных условий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55" marR="462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55" marR="4625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796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0" y="0"/>
            <a:ext cx="9144000" cy="738415"/>
          </a:xfrm>
          <a:prstGeom prst="rect">
            <a:avLst/>
          </a:prstGeom>
          <a:solidFill>
            <a:srgbClr val="004F8A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Проведение ИС дистанционно с применением ИКТ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890942"/>
              </p:ext>
            </p:extLst>
          </p:nvPr>
        </p:nvGraphicFramePr>
        <p:xfrm>
          <a:off x="539552" y="2708920"/>
          <a:ext cx="8064896" cy="3750569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8064896"/>
              </a:tblGrid>
              <a:tr h="1467633">
                <a:tc>
                  <a:txBody>
                    <a:bodyPr/>
                    <a:lstStyle/>
                    <a:p>
                      <a:pPr marL="285750" indent="-285750" algn="l" fontAlgn="t">
                        <a:buFont typeface="Wingdings" panose="05000000000000000000" pitchFamily="2" charset="2"/>
                        <a:buChar char="Ø"/>
                      </a:pPr>
                      <a:endParaRPr lang="ru-RU" sz="1800" b="1" i="1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285750" indent="-285750" algn="l" fontAlgn="t">
                        <a:buFont typeface="Wingdings" panose="05000000000000000000" pitchFamily="2" charset="2"/>
                        <a:buChar char="Ø"/>
                      </a:pPr>
                      <a:r>
                        <a:rPr lang="ru-RU" sz="1800" b="1" i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8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лицо, обучающееся по общеобразовательным программам с применением электронного обучения, дистанционных образовательных </a:t>
                      </a:r>
                      <a:r>
                        <a:rPr lang="ru-RU" sz="1800" b="1" i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технологий</a:t>
                      </a:r>
                    </a:p>
                    <a:p>
                      <a:pPr marL="0" indent="0" algn="l" fontAlgn="t">
                        <a:buFont typeface="Wingdings" panose="05000000000000000000" pitchFamily="2" charset="2"/>
                        <a:buNone/>
                      </a:pPr>
                      <a:endParaRPr lang="ru-RU" sz="1800" b="1" i="1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1176131">
                <a:tc>
                  <a:txBody>
                    <a:bodyPr/>
                    <a:lstStyle/>
                    <a:p>
                      <a:pPr marL="285750" indent="-285750" algn="l" fontAlgn="t">
                        <a:buFont typeface="Wingdings" panose="05000000000000000000" pitchFamily="2" charset="2"/>
                        <a:buChar char="Ø"/>
                      </a:pPr>
                      <a:r>
                        <a:rPr lang="ru-RU" sz="18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800" b="1" i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лицо</a:t>
                      </a:r>
                      <a:r>
                        <a:rPr lang="ru-RU" sz="18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, обучающееся на дому, в медицинской организации, в которой проводятся необходимые лечебные, реабилитационные и оздоровительные мероприятия для нуждающихся в длительном лечении </a:t>
                      </a:r>
                      <a:endParaRPr lang="ru-RU" sz="1800" b="1" i="1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285750" indent="-285750" algn="l" fontAlgn="t">
                        <a:buFont typeface="Wingdings" panose="05000000000000000000" pitchFamily="2" charset="2"/>
                        <a:buChar char="Ø"/>
                      </a:pPr>
                      <a:endParaRPr lang="ru-RU" sz="1800" b="1" i="1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884628">
                <a:tc>
                  <a:txBody>
                    <a:bodyPr/>
                    <a:lstStyle/>
                    <a:p>
                      <a:pPr marL="285750" indent="-285750" algn="l" fontAlgn="t">
                        <a:buFont typeface="Wingdings" panose="05000000000000000000" pitchFamily="2" charset="2"/>
                        <a:buChar char="Ø"/>
                      </a:pPr>
                      <a:r>
                        <a:rPr lang="ru-RU" sz="1800" b="1" i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при </a:t>
                      </a:r>
                      <a:r>
                        <a:rPr lang="ru-RU" sz="18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угрозе возникновения и (или) возникновения отдельных чрезвычайных ситуаций, введении режима повышенной готовности или чрезвычайной </a:t>
                      </a:r>
                      <a:r>
                        <a:rPr lang="ru-RU" sz="1800" b="1" i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ситуации</a:t>
                      </a:r>
                    </a:p>
                    <a:p>
                      <a:pPr marL="285750" indent="-285750" algn="l" fontAlgn="t">
                        <a:buFont typeface="Wingdings" panose="05000000000000000000" pitchFamily="2" charset="2"/>
                        <a:buChar char="Ø"/>
                      </a:pPr>
                      <a:endParaRPr lang="ru-RU" sz="1800" b="1" i="1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51520" y="889844"/>
            <a:ext cx="86409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пункт </a:t>
            </a:r>
            <a:r>
              <a:rPr lang="ru-RU" b="1" dirty="0"/>
              <a:t>3.5. Порядка проведения итогового </a:t>
            </a:r>
            <a:r>
              <a:rPr lang="ru-RU" b="1" dirty="0" smtClean="0"/>
              <a:t>собеседования </a:t>
            </a:r>
            <a:r>
              <a:rPr lang="ru-RU" dirty="0" smtClean="0"/>
              <a:t>(приказ </a:t>
            </a:r>
            <a:r>
              <a:rPr lang="ru-RU" dirty="0"/>
              <a:t>департамента образования Ярославской области от 10.01.2020 № 04/01-04 </a:t>
            </a:r>
            <a:r>
              <a:rPr lang="ru-RU" dirty="0" smtClean="0"/>
              <a:t>):</a:t>
            </a:r>
          </a:p>
          <a:p>
            <a:r>
              <a:rPr lang="ru-RU" b="1" i="1" dirty="0" smtClean="0">
                <a:solidFill>
                  <a:srgbClr val="C00000"/>
                </a:solidFill>
              </a:rPr>
              <a:t>образовательные </a:t>
            </a:r>
            <a:r>
              <a:rPr lang="ru-RU" b="1" i="1" dirty="0">
                <a:solidFill>
                  <a:srgbClr val="C00000"/>
                </a:solidFill>
              </a:rPr>
              <a:t>организации по согласованию с департаментом образования принимают решение о проведении итогового собеседования по русскому языку </a:t>
            </a:r>
            <a:r>
              <a:rPr lang="ru-RU" b="1" i="1" dirty="0" smtClean="0">
                <a:solidFill>
                  <a:srgbClr val="C00000"/>
                </a:solidFill>
              </a:rPr>
              <a:t>дистанционно </a:t>
            </a:r>
            <a:r>
              <a:rPr lang="ru-RU" b="1" i="1" dirty="0">
                <a:solidFill>
                  <a:srgbClr val="C00000"/>
                </a:solidFill>
              </a:rPr>
              <a:t>с использованием информационно-коммуникационных технологий 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85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91727"/>
          </a:xfrm>
          <a:solidFill>
            <a:srgbClr val="004F8A"/>
          </a:solidFill>
        </p:spPr>
        <p:txBody>
          <a:bodyPr anchor="ctr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5400" b="1" dirty="0" smtClean="0">
                <a:solidFill>
                  <a:schemeClr val="bg1"/>
                </a:solidFill>
              </a:rPr>
              <a:t>СПАСИБО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5400" b="1" dirty="0" smtClean="0">
                <a:solidFill>
                  <a:schemeClr val="bg1"/>
                </a:solidFill>
              </a:rPr>
              <a:t>ЗА ВНИМАНИЕ!</a:t>
            </a:r>
            <a:endParaRPr lang="ru-RU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02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971</TotalTime>
  <Words>567</Words>
  <Application>Microsoft Office PowerPoint</Application>
  <PresentationFormat>Экран (4:3)</PresentationFormat>
  <Paragraphs>68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1_Тема Office</vt:lpstr>
      <vt:lpstr>Организация и проведение итогового собеседования по русскому языку  в 2022 году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реализации мероприятий  по развитию национально-региональной системы независимой оценки качества общего образования  в Ярославской области  в 2017 году</dc:title>
  <dc:creator>Тулина Наталия Владимировна</dc:creator>
  <cp:lastModifiedBy>Windows User</cp:lastModifiedBy>
  <cp:revision>86</cp:revision>
  <cp:lastPrinted>2019-11-25T14:25:42Z</cp:lastPrinted>
  <dcterms:created xsi:type="dcterms:W3CDTF">2019-11-07T06:34:55Z</dcterms:created>
  <dcterms:modified xsi:type="dcterms:W3CDTF">2022-01-31T06:02:20Z</dcterms:modified>
</cp:coreProperties>
</file>